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0"/>
  </p:notesMasterIdLst>
  <p:handoutMasterIdLst>
    <p:handoutMasterId r:id="rId21"/>
  </p:handoutMasterIdLst>
  <p:sldIdLst>
    <p:sldId id="292" r:id="rId5"/>
    <p:sldId id="296" r:id="rId6"/>
    <p:sldId id="298" r:id="rId7"/>
    <p:sldId id="316" r:id="rId8"/>
    <p:sldId id="303" r:id="rId9"/>
    <p:sldId id="300" r:id="rId10"/>
    <p:sldId id="314" r:id="rId11"/>
    <p:sldId id="308" r:id="rId12"/>
    <p:sldId id="304" r:id="rId13"/>
    <p:sldId id="315" r:id="rId14"/>
    <p:sldId id="307" r:id="rId15"/>
    <p:sldId id="311" r:id="rId16"/>
    <p:sldId id="313" r:id="rId17"/>
    <p:sldId id="302" r:id="rId18"/>
    <p:sldId id="293" r:id="rId1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D92"/>
    <a:srgbClr val="F3703A"/>
    <a:srgbClr val="FBFCFC"/>
    <a:srgbClr val="FFFFFF"/>
    <a:srgbClr val="F5F5F5"/>
    <a:srgbClr val="FBFBFB"/>
    <a:srgbClr val="E79130"/>
    <a:srgbClr val="BE551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87" autoAdjust="0"/>
    <p:restoredTop sz="95827" autoAdjust="0"/>
  </p:normalViewPr>
  <p:slideViewPr>
    <p:cSldViewPr snapToGrid="0">
      <p:cViewPr varScale="1">
        <p:scale>
          <a:sx n="106" d="100"/>
          <a:sy n="106" d="100"/>
        </p:scale>
        <p:origin x="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26/10/25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26/10/25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26/10/25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80" y="758952"/>
            <a:ext cx="5715000" cy="1984830"/>
          </a:xfrm>
        </p:spPr>
        <p:txBody>
          <a:bodyPr>
            <a:noAutofit/>
          </a:bodyPr>
          <a:lstStyle/>
          <a:p>
            <a:pPr algn="ctr"/>
            <a:r>
              <a:rPr lang="it-IT" sz="4400" dirty="0">
                <a:effectLst/>
              </a:rPr>
              <a:t>IL BARICLIP ROBOTICO: COME E PERCHÉ</a:t>
            </a:r>
            <a:endParaRPr lang="it-IT" sz="4400" dirty="0">
              <a:solidFill>
                <a:srgbClr val="304297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0680" y="4114218"/>
            <a:ext cx="6446520" cy="2492322"/>
          </a:xfrm>
        </p:spPr>
        <p:txBody>
          <a:bodyPr>
            <a:normAutofit fontScale="55000" lnSpcReduction="20000"/>
          </a:bodyPr>
          <a:lstStyle/>
          <a:p>
            <a:r>
              <a:rPr lang="it-IT" sz="5800" b="1" dirty="0">
                <a:solidFill>
                  <a:srgbClr val="F3703A"/>
                </a:solidFill>
              </a:rPr>
              <a:t>Dott.ssa Michela Campanelli</a:t>
            </a:r>
          </a:p>
          <a:p>
            <a:pPr algn="ctr"/>
            <a:endParaRPr lang="it-IT" sz="3200" b="1" dirty="0">
              <a:solidFill>
                <a:srgbClr val="F3703A"/>
              </a:solidFill>
            </a:endParaRPr>
          </a:p>
          <a:p>
            <a:pPr algn="ctr" eaLnBrk="1" hangingPunct="1"/>
            <a:r>
              <a:rPr lang="it-IT" altLang="it-IT" sz="2800" b="1" dirty="0">
                <a:solidFill>
                  <a:srgbClr val="F3703A"/>
                </a:solidFill>
              </a:rPr>
              <a:t>Maria Cecilia Hospital – Cotignola (Ra)</a:t>
            </a:r>
          </a:p>
          <a:p>
            <a:pPr algn="ctr" eaLnBrk="1" hangingPunct="1"/>
            <a:r>
              <a:rPr lang="it-IT" altLang="it-IT" sz="2800" b="1" dirty="0">
                <a:solidFill>
                  <a:srgbClr val="F3703A"/>
                </a:solidFill>
              </a:rPr>
              <a:t>San </a:t>
            </a:r>
            <a:r>
              <a:rPr lang="it-IT" altLang="it-IT" sz="2800" b="1" dirty="0" err="1">
                <a:solidFill>
                  <a:srgbClr val="F3703A"/>
                </a:solidFill>
              </a:rPr>
              <a:t>pier</a:t>
            </a:r>
            <a:r>
              <a:rPr lang="it-IT" altLang="it-IT" sz="2800" b="1" dirty="0">
                <a:solidFill>
                  <a:srgbClr val="F3703A"/>
                </a:solidFill>
              </a:rPr>
              <a:t> </a:t>
            </a:r>
            <a:r>
              <a:rPr lang="it-IT" altLang="it-IT" sz="2800" b="1" dirty="0" err="1">
                <a:solidFill>
                  <a:srgbClr val="F3703A"/>
                </a:solidFill>
              </a:rPr>
              <a:t>damiano</a:t>
            </a:r>
            <a:r>
              <a:rPr lang="it-IT" altLang="it-IT" sz="2800" b="1" dirty="0">
                <a:solidFill>
                  <a:srgbClr val="F3703A"/>
                </a:solidFill>
              </a:rPr>
              <a:t> Hospital- Faenza (RA)</a:t>
            </a:r>
          </a:p>
          <a:p>
            <a:pPr algn="ctr" eaLnBrk="1" hangingPunct="1"/>
            <a:r>
              <a:rPr lang="it-IT" altLang="it-IT" sz="2800" b="1" dirty="0">
                <a:solidFill>
                  <a:srgbClr val="F3703A"/>
                </a:solidFill>
              </a:rPr>
              <a:t>Istituto clinico </a:t>
            </a:r>
            <a:r>
              <a:rPr lang="it-IT" altLang="it-IT" sz="2800" b="1" dirty="0" err="1">
                <a:solidFill>
                  <a:srgbClr val="F3703A"/>
                </a:solidFill>
              </a:rPr>
              <a:t>casal</a:t>
            </a:r>
            <a:r>
              <a:rPr lang="it-IT" altLang="it-IT" sz="2800" b="1" dirty="0">
                <a:solidFill>
                  <a:srgbClr val="F3703A"/>
                </a:solidFill>
              </a:rPr>
              <a:t> </a:t>
            </a:r>
            <a:r>
              <a:rPr lang="it-IT" altLang="it-IT" sz="2800" b="1" dirty="0" err="1">
                <a:solidFill>
                  <a:srgbClr val="F3703A"/>
                </a:solidFill>
              </a:rPr>
              <a:t>palocco</a:t>
            </a:r>
            <a:r>
              <a:rPr lang="it-IT" altLang="it-IT" sz="2800" b="1" dirty="0">
                <a:solidFill>
                  <a:srgbClr val="F3703A"/>
                </a:solidFill>
              </a:rPr>
              <a:t>- Roma (RM)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5-10-26-10-54-46">
            <a:hlinkClick r:id="" action="ppaction://media"/>
            <a:extLst>
              <a:ext uri="{FF2B5EF4-FFF2-40B4-BE49-F238E27FC236}">
                <a16:creationId xmlns:a16="http://schemas.microsoft.com/office/drawing/2014/main" id="{0893842C-B11D-2AD4-7679-016A1D13B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710" y="696331"/>
            <a:ext cx="9547828" cy="540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402C79-EEAE-0C1B-FCF7-F3030382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2108202"/>
            <a:ext cx="10058400" cy="203879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it-IT" sz="1800" dirty="0">
                <a:effectLst/>
                <a:latin typeface="STIX" panose="02020603050405020304" pitchFamily="18" charset="0"/>
              </a:rPr>
              <a:t>The procedure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was</a:t>
            </a:r>
            <a:r>
              <a:rPr lang="it-IT" sz="1800" dirty="0">
                <a:effectLst/>
                <a:latin typeface="STIX" panose="02020603050405020304" pitchFamily="18" charset="0"/>
              </a:rPr>
              <a:t> 87-min long and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uneventful</a:t>
            </a:r>
            <a:r>
              <a:rPr lang="it-IT" sz="1800" dirty="0">
                <a:effectLst/>
                <a:latin typeface="STIX" panose="02020603050405020304" pitchFamily="18" charset="0"/>
              </a:rPr>
              <a:t>.</a:t>
            </a:r>
            <a:endParaRPr lang="it-IT" dirty="0"/>
          </a:p>
          <a:p>
            <a:r>
              <a:rPr lang="it-IT" sz="1800" dirty="0">
                <a:effectLst/>
                <a:latin typeface="STIX" panose="02020603050405020304" pitchFamily="18" charset="0"/>
              </a:rPr>
              <a:t>On first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postoperative</a:t>
            </a:r>
            <a:r>
              <a:rPr lang="it-IT" sz="1800" dirty="0">
                <a:effectLst/>
                <a:latin typeface="STIX" panose="02020603050405020304" pitchFamily="18" charset="0"/>
              </a:rPr>
              <a:t> day, an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upper</a:t>
            </a:r>
            <a:r>
              <a:rPr lang="it-IT" sz="1800" dirty="0">
                <a:effectLst/>
                <a:latin typeface="STIX" panose="02020603050405020304" pitchFamily="18" charset="0"/>
              </a:rPr>
              <a:t> digestive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transit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endParaRPr lang="it-IT" dirty="0"/>
          </a:p>
          <a:p>
            <a:r>
              <a:rPr lang="it-IT" sz="1800" dirty="0">
                <a:effectLst/>
                <a:latin typeface="STIX" panose="02020603050405020304" pitchFamily="18" charset="0"/>
              </a:rPr>
              <a:t>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patient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was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discharged</a:t>
            </a:r>
            <a:r>
              <a:rPr lang="it-IT" sz="1800" dirty="0">
                <a:effectLst/>
                <a:latin typeface="STIX" panose="02020603050405020304" pitchFamily="18" charset="0"/>
              </a:rPr>
              <a:t> on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postoperative</a:t>
            </a:r>
            <a:r>
              <a:rPr lang="it-IT" sz="1800" dirty="0">
                <a:effectLst/>
                <a:latin typeface="STIX" panose="02020603050405020304" pitchFamily="18" charset="0"/>
              </a:rPr>
              <a:t> day 2. </a:t>
            </a:r>
          </a:p>
          <a:p>
            <a:r>
              <a:rPr lang="it-IT" sz="1800" dirty="0">
                <a:effectLst/>
                <a:latin typeface="STIX" panose="02020603050405020304" pitchFamily="18" charset="0"/>
              </a:rPr>
              <a:t>At 3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months</a:t>
            </a:r>
            <a:r>
              <a:rPr lang="it-IT" sz="1800" dirty="0">
                <a:effectLst/>
                <a:latin typeface="STIX" panose="02020603050405020304" pitchFamily="18" charset="0"/>
              </a:rPr>
              <a:t> follow-up,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she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reported</a:t>
            </a:r>
            <a:r>
              <a:rPr lang="it-IT" sz="1800" dirty="0">
                <a:effectLst/>
                <a:latin typeface="STIX" panose="02020603050405020304" pitchFamily="18" charset="0"/>
              </a:rPr>
              <a:t> an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improved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quality</a:t>
            </a:r>
            <a:r>
              <a:rPr lang="it-IT" sz="1800" dirty="0">
                <a:effectLst/>
                <a:latin typeface="STIX" panose="02020603050405020304" pitchFamily="18" charset="0"/>
              </a:rPr>
              <a:t> of life with 29% of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excess</a:t>
            </a:r>
            <a:r>
              <a:rPr lang="it-IT" sz="1800" dirty="0">
                <a:effectLst/>
                <a:latin typeface="STIX" panose="02020603050405020304" pitchFamily="18" charset="0"/>
              </a:rPr>
              <a:t> BMI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loss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endParaRPr lang="it-IT" dirty="0"/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2B904CA-2527-BE29-7475-016344090E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6401488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CE40694-2C9A-8C59-64E4-A3E997A8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1698" y="4332419"/>
            <a:ext cx="1206500" cy="16764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9865B7-E6CD-2281-4FBB-FCD49DF2CE0D}"/>
              </a:ext>
            </a:extLst>
          </p:cNvPr>
          <p:cNvSpPr txBox="1"/>
          <p:nvPr/>
        </p:nvSpPr>
        <p:spPr>
          <a:xfrm>
            <a:off x="3148148" y="4441371"/>
            <a:ext cx="7523549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TIX" panose="02020603050405020304" pitchFamily="18" charset="0"/>
              </a:rPr>
              <a:t>Laparoscopic</a:t>
            </a:r>
            <a:r>
              <a:rPr lang="it-IT" sz="1800" dirty="0">
                <a:effectLst/>
                <a:latin typeface="STIX" panose="02020603050405020304" pitchFamily="18" charset="0"/>
              </a:rPr>
              <a:t> access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was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obtained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through</a:t>
            </a:r>
            <a:r>
              <a:rPr lang="it-IT" sz="1800" dirty="0">
                <a:effectLst/>
                <a:latin typeface="STIX" panose="02020603050405020304" pitchFamily="18" charset="0"/>
              </a:rPr>
              <a:t>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umbilicus</a:t>
            </a:r>
            <a:r>
              <a:rPr lang="it-IT" sz="1800" dirty="0">
                <a:effectLst/>
                <a:latin typeface="STIX" panose="02020603050405020304" pitchFamily="18" charset="0"/>
              </a:rPr>
              <a:t> with open technique.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TIX" panose="02020603050405020304" pitchFamily="18" charset="0"/>
              </a:rPr>
              <a:t>Robotic</a:t>
            </a:r>
            <a:r>
              <a:rPr lang="it-IT" sz="1800" dirty="0">
                <a:effectLst/>
                <a:latin typeface="STIX" panose="02020603050405020304" pitchFamily="18" charset="0"/>
              </a:rPr>
              <a:t> docking with </a:t>
            </a:r>
            <a:r>
              <a:rPr lang="it-IT" sz="1800" b="1" dirty="0" err="1">
                <a:effectLst/>
                <a:latin typeface="STIX" panose="02020603050405020304" pitchFamily="18" charset="0"/>
              </a:rPr>
              <a:t>four</a:t>
            </a:r>
            <a:r>
              <a:rPr lang="it-IT" sz="1800" dirty="0">
                <a:effectLst/>
                <a:latin typeface="STIX" panose="02020603050405020304" pitchFamily="18" charset="0"/>
              </a:rPr>
              <a:t> 8-mm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trocars</a:t>
            </a:r>
            <a:r>
              <a:rPr lang="it-IT" sz="1800" dirty="0"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inserted</a:t>
            </a:r>
            <a:r>
              <a:rPr lang="it-IT" sz="1800" dirty="0">
                <a:effectLst/>
                <a:latin typeface="STIX" panose="02020603050405020304" pitchFamily="18" charset="0"/>
              </a:rPr>
              <a:t> on a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transverse</a:t>
            </a:r>
            <a:r>
              <a:rPr lang="it-IT" sz="1800" dirty="0">
                <a:effectLst/>
                <a:latin typeface="STIX" panose="02020603050405020304" pitchFamily="18" charset="0"/>
              </a:rPr>
              <a:t> line,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tilted</a:t>
            </a:r>
            <a:r>
              <a:rPr lang="it-IT" sz="1800" dirty="0">
                <a:effectLst/>
                <a:latin typeface="STIX" panose="02020603050405020304" pitchFamily="18" charset="0"/>
              </a:rPr>
              <a:t> 10°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right</a:t>
            </a:r>
            <a:r>
              <a:rPr lang="it-IT" sz="1800" dirty="0">
                <a:effectLst/>
                <a:latin typeface="STIX" panose="02020603050405020304" pitchFamily="18" charset="0"/>
              </a:rPr>
              <a:t> side up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at</a:t>
            </a:r>
            <a:r>
              <a:rPr lang="it-IT" sz="1800" dirty="0">
                <a:effectLst/>
                <a:latin typeface="STIX" panose="02020603050405020304" pitchFamily="18" charset="0"/>
              </a:rPr>
              <a:t> 10-cm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distance</a:t>
            </a:r>
            <a:r>
              <a:rPr lang="it-IT" sz="1800" dirty="0">
                <a:effectLst/>
                <a:latin typeface="STIX" panose="02020603050405020304" pitchFamily="18" charset="0"/>
              </a:rPr>
              <a:t> one from the </a:t>
            </a:r>
            <a:r>
              <a:rPr lang="it-IT" sz="1800" dirty="0" err="1">
                <a:effectLst/>
                <a:latin typeface="STIX" panose="02020603050405020304" pitchFamily="18" charset="0"/>
              </a:rPr>
              <a:t>other</a:t>
            </a:r>
            <a:r>
              <a:rPr lang="it-IT" sz="1800" dirty="0">
                <a:effectLst/>
                <a:latin typeface="STIX" panose="02020603050405020304" pitchFamily="18" charset="0"/>
              </a:rPr>
              <a:t>. </a:t>
            </a:r>
            <a:endParaRPr lang="it-IT" dirty="0"/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40331D-D483-D3EC-4153-3644B7D2A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6230" r="8305" b="7060"/>
          <a:stretch/>
        </p:blipFill>
        <p:spPr bwMode="auto">
          <a:xfrm>
            <a:off x="1097280" y="149167"/>
            <a:ext cx="1520190" cy="1737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Rappresentazione 3D Di Un Uomo Che Si Appoggia Un Punto Esclamativo Rosso  Illustrazione di Stock - Illustrazione di importante, esclamativo: 108618793">
            <a:extLst>
              <a:ext uri="{FF2B5EF4-FFF2-40B4-BE49-F238E27FC236}">
                <a16:creationId xmlns:a16="http://schemas.microsoft.com/office/drawing/2014/main" id="{BB8E40E1-D316-B20D-433B-E89AA41D7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02" y="4269232"/>
            <a:ext cx="1815548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40FAE10-1C54-E93A-3162-AF4F09E68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48" y="210126"/>
            <a:ext cx="5372636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5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B17945-CF14-87A7-386D-3B451D3C898B}"/>
              </a:ext>
            </a:extLst>
          </p:cNvPr>
          <p:cNvSpPr txBox="1"/>
          <p:nvPr/>
        </p:nvSpPr>
        <p:spPr>
          <a:xfrm>
            <a:off x="2142550" y="582262"/>
            <a:ext cx="7425520" cy="1908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2000" b="0" i="0" dirty="0">
                <a:solidFill>
                  <a:srgbClr val="001D35"/>
                </a:solidFill>
                <a:effectLst/>
                <a:latin typeface="Google Sans"/>
              </a:rPr>
              <a:t>Il posizionamento del </a:t>
            </a:r>
            <a:r>
              <a:rPr lang="it-IT" sz="2000" b="0" i="0" dirty="0" err="1">
                <a:solidFill>
                  <a:srgbClr val="001D35"/>
                </a:solidFill>
                <a:effectLst/>
                <a:latin typeface="Google Sans"/>
              </a:rPr>
              <a:t>Baricip</a:t>
            </a:r>
            <a:r>
              <a:rPr lang="it-IT" sz="2000" b="0" i="0" dirty="0">
                <a:solidFill>
                  <a:srgbClr val="001D35"/>
                </a:solidFill>
                <a:effectLst/>
                <a:latin typeface="Google Sans"/>
              </a:rPr>
              <a:t> è una tecnica chirurgica </a:t>
            </a:r>
            <a:r>
              <a:rPr lang="it-IT" sz="2000" b="0" i="0" dirty="0" err="1">
                <a:solidFill>
                  <a:srgbClr val="001D35"/>
                </a:solidFill>
                <a:effectLst/>
                <a:latin typeface="Google Sans"/>
              </a:rPr>
              <a:t>bariatrica</a:t>
            </a:r>
            <a:r>
              <a:rPr lang="it-IT" sz="2000" b="0" i="0" dirty="0">
                <a:solidFill>
                  <a:srgbClr val="001D35"/>
                </a:solidFill>
                <a:effectLst/>
                <a:latin typeface="Google Sans"/>
              </a:rPr>
              <a:t> mininvasiva che utilizza una clip in titanio ricoperta di silicone per creare una restrizione verticale dello stomaco, limitando l'assunzione di cibo senza la necessità di resecare o rimuovere parti dell'organo. </a:t>
            </a:r>
            <a:r>
              <a:rPr lang="it-IT" sz="2000" b="1" dirty="0"/>
              <a:t>Reversibile.</a:t>
            </a:r>
            <a:br>
              <a:rPr lang="it-IT" dirty="0"/>
            </a:br>
            <a:endParaRPr lang="it-IT" dirty="0"/>
          </a:p>
        </p:txBody>
      </p:sp>
      <p:pic>
        <p:nvPicPr>
          <p:cNvPr id="4" name="Picture 4" descr="Gioconda - Wikipedia">
            <a:extLst>
              <a:ext uri="{FF2B5EF4-FFF2-40B4-BE49-F238E27FC236}">
                <a16:creationId xmlns:a16="http://schemas.microsoft.com/office/drawing/2014/main" id="{994781E3-7288-5C2F-9BBD-612B58F6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504" y="443015"/>
            <a:ext cx="1411555" cy="210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o Letterario “La Tore”, un quadro di Botero il premio per l'edizione  2017 - Elbareport - Quotidiano di informazione online dall'isola d'Elba">
            <a:extLst>
              <a:ext uri="{FF2B5EF4-FFF2-40B4-BE49-F238E27FC236}">
                <a16:creationId xmlns:a16="http://schemas.microsoft.com/office/drawing/2014/main" id="{EE0B3725-8CE9-3D65-6D8F-F03F3CB00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3015"/>
            <a:ext cx="1411555" cy="2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2603BC-9FEC-AE94-6E60-57FA2B2B92A2}"/>
              </a:ext>
            </a:extLst>
          </p:cNvPr>
          <p:cNvSpPr txBox="1"/>
          <p:nvPr/>
        </p:nvSpPr>
        <p:spPr>
          <a:xfrm>
            <a:off x="5632174" y="2996615"/>
            <a:ext cx="5936974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L’approccio </a:t>
            </a:r>
            <a:r>
              <a:rPr lang="it-IT" sz="2400" b="1" dirty="0"/>
              <a:t>Robotico</a:t>
            </a:r>
            <a:r>
              <a:rPr lang="it-IT" sz="2400" dirty="0"/>
              <a:t> non cambia il concetto di base: è utilizzato come </a:t>
            </a:r>
            <a:r>
              <a:rPr lang="it-IT" sz="2400" b="1" dirty="0"/>
              <a:t>piattaforma tecnologica</a:t>
            </a:r>
            <a:r>
              <a:rPr lang="it-IT" sz="2400" dirty="0"/>
              <a:t> per eseguire con più precisione i passaggi delicati (dissezione e fissazione della clip) rispetto alla laparoscopia tradizionale.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00C368-F7D7-AB5E-9067-C24835A14484}"/>
              </a:ext>
            </a:extLst>
          </p:cNvPr>
          <p:cNvSpPr txBox="1"/>
          <p:nvPr/>
        </p:nvSpPr>
        <p:spPr>
          <a:xfrm>
            <a:off x="8778240" y="875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3074" name="Picture 2" descr="La chirurgia robotica - Innovazione PA">
            <a:extLst>
              <a:ext uri="{FF2B5EF4-FFF2-40B4-BE49-F238E27FC236}">
                <a16:creationId xmlns:a16="http://schemas.microsoft.com/office/drawing/2014/main" id="{A0C1DB11-DEB3-3F8F-7C24-22D88B63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20278"/>
            <a:ext cx="4717774" cy="23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5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C6817C-BBA9-7EC2-7F0F-EAE8EBA9B055}"/>
              </a:ext>
            </a:extLst>
          </p:cNvPr>
          <p:cNvSpPr txBox="1"/>
          <p:nvPr/>
        </p:nvSpPr>
        <p:spPr>
          <a:xfrm>
            <a:off x="1171871" y="1577819"/>
            <a:ext cx="806489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Non ha dimostrato </a:t>
            </a:r>
            <a:r>
              <a:rPr lang="it-IT" b="1" dirty="0"/>
              <a:t>superiorità clinica</a:t>
            </a:r>
            <a:r>
              <a:rPr lang="it-IT" dirty="0"/>
              <a:t> rispetto alla via laparoscopica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Comporta </a:t>
            </a:r>
            <a:r>
              <a:rPr lang="it-IT" b="1" dirty="0"/>
              <a:t>costi maggiori</a:t>
            </a:r>
            <a:r>
              <a:rPr lang="it-IT" dirty="0"/>
              <a:t> e </a:t>
            </a:r>
            <a:r>
              <a:rPr lang="it-IT" b="1" dirty="0"/>
              <a:t>tempi più lunghi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b="1" dirty="0"/>
              <a:t> Nessuna evidenza di beneficio clinico aggiuntivo</a:t>
            </a:r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Trova senso solo in </a:t>
            </a:r>
            <a:r>
              <a:rPr lang="it-IT" b="1" dirty="0"/>
              <a:t>centri di ricerca</a:t>
            </a:r>
            <a:r>
              <a:rPr lang="it-IT" dirty="0"/>
              <a:t> o in </a:t>
            </a:r>
            <a:r>
              <a:rPr lang="it-IT" b="1" dirty="0"/>
              <a:t>pazienti selezionati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Non ci sono dati che dimostrino </a:t>
            </a:r>
            <a:r>
              <a:rPr lang="it-IT" b="1" dirty="0"/>
              <a:t>miglior perdita di peso o minori complicanze</a:t>
            </a:r>
            <a:r>
              <a:rPr lang="it-IT" dirty="0"/>
              <a:t> con l’approccio robotico rispetto alla laparoscopia.</a:t>
            </a:r>
            <a:endParaRPr lang="it-IT" b="1" dirty="0"/>
          </a:p>
          <a:p>
            <a:endParaRPr lang="it-IT" b="1" dirty="0"/>
          </a:p>
        </p:txBody>
      </p:sp>
      <p:pic>
        <p:nvPicPr>
          <p:cNvPr id="2050" name="Picture 2" descr="Robot dei cartoni animati Disegno da colorare">
            <a:extLst>
              <a:ext uri="{FF2B5EF4-FFF2-40B4-BE49-F238E27FC236}">
                <a16:creationId xmlns:a16="http://schemas.microsoft.com/office/drawing/2014/main" id="{15BC3835-C9C8-E017-7F74-AEA7AC1C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41" y="2849218"/>
            <a:ext cx="2306439" cy="32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634D8B7-23C2-68EB-1A3D-9BEA173BF53C}"/>
              </a:ext>
            </a:extLst>
          </p:cNvPr>
          <p:cNvSpPr txBox="1"/>
          <p:nvPr/>
        </p:nvSpPr>
        <p:spPr>
          <a:xfrm>
            <a:off x="265042" y="1016343"/>
            <a:ext cx="10137913" cy="369332"/>
          </a:xfrm>
          <a:prstGeom prst="rect">
            <a:avLst/>
          </a:prstGeom>
          <a:noFill/>
          <a:ln>
            <a:solidFill>
              <a:srgbClr val="2E3D9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Il </a:t>
            </a:r>
            <a:r>
              <a:rPr lang="it-IT" b="1" dirty="0" err="1"/>
              <a:t>BariClip</a:t>
            </a:r>
            <a:r>
              <a:rPr lang="it-IT" b="1" dirty="0"/>
              <a:t> robotico</a:t>
            </a:r>
            <a:r>
              <a:rPr lang="it-IT" dirty="0"/>
              <a:t> rappresenta un’evoluzione tecnologica con vantaggi </a:t>
            </a:r>
            <a:r>
              <a:rPr lang="it-IT" b="1" dirty="0"/>
              <a:t>ergonomici e di precisione</a:t>
            </a:r>
            <a:r>
              <a:rPr lang="it-IT" dirty="0"/>
              <a:t>, ma:</a:t>
            </a:r>
          </a:p>
        </p:txBody>
      </p:sp>
      <p:pic>
        <p:nvPicPr>
          <p:cNvPr id="1026" name="Picture 2" descr="Punto Esclamativo Rosso Punto Esclamativo 3d Decisione Uomo Pensando  Chiedendo Bastone Figura Persona Supporto Segno Simbolo Isolato Su Sfondo  Bianco - Fotografie stock e altre immagini di Punto esclamativo - iStock">
            <a:extLst>
              <a:ext uri="{FF2B5EF4-FFF2-40B4-BE49-F238E27FC236}">
                <a16:creationId xmlns:a16="http://schemas.microsoft.com/office/drawing/2014/main" id="{444E3C01-B022-B5E6-9845-24C798053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3" y="4078287"/>
            <a:ext cx="2027080" cy="202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cetto di chirurgia robotica, robot chirurgo con paziente in sala  operatoria vettore, stock di scena sanitaria | Vettore Premium">
            <a:extLst>
              <a:ext uri="{FF2B5EF4-FFF2-40B4-BE49-F238E27FC236}">
                <a16:creationId xmlns:a16="http://schemas.microsoft.com/office/drawing/2014/main" id="{7560F14A-5603-9ABA-A1AD-8615E3F3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33" y="3921243"/>
            <a:ext cx="2184124" cy="21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8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D5BC72-00ED-D1C9-01CB-C2AAA31A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33537"/>
          </a:xfrm>
        </p:spPr>
        <p:txBody>
          <a:bodyPr/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38E681D-98DD-AA66-2FC9-9C34304DBF9D}"/>
              </a:ext>
            </a:extLst>
          </p:cNvPr>
          <p:cNvSpPr txBox="1">
            <a:spLocks/>
          </p:cNvSpPr>
          <p:nvPr/>
        </p:nvSpPr>
        <p:spPr>
          <a:xfrm>
            <a:off x="2181497" y="1577008"/>
            <a:ext cx="6843233" cy="262897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0" tIns="45720" rIns="0" bIns="45720" rtlCol="0">
            <a:normAutofit fontScale="92500" lnSpcReduction="1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endParaRPr lang="it-IT" sz="3400" b="1" dirty="0">
              <a:highlight>
                <a:srgbClr val="FFFF00"/>
              </a:highlight>
            </a:endParaRP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it-IT" sz="3600" b="1" dirty="0"/>
              <a:t>“IL BARICLIP ROBOTICO PUÒ RAPPRESENTARE UNA VALIDA ALTERNATIVA ALL’APPROCCIO LAPAROSCOPICO?”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D14A2F-3E26-936C-2DF3-A7159BFE3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" y="4468878"/>
            <a:ext cx="2069730" cy="159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3786B85-0489-ABA5-8A70-E6C66716D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399" y="4220684"/>
            <a:ext cx="2931033" cy="194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Poster Superboy Superman Superman Super Eroi Ragazzo Ragazzo Carino Disegno  Super Eroe : Amazon.it: Casa e cucina">
            <a:extLst>
              <a:ext uri="{FF2B5EF4-FFF2-40B4-BE49-F238E27FC236}">
                <a16:creationId xmlns:a16="http://schemas.microsoft.com/office/drawing/2014/main" id="{99F25496-0358-1712-B6E1-7EC1AE7A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978" y="0"/>
            <a:ext cx="26487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11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59C280-868D-21C8-C4BD-CCD5AE2D2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6973" y="-95584"/>
            <a:ext cx="6899442" cy="7090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olo 2">
            <a:extLst>
              <a:ext uri="{FF2B5EF4-FFF2-40B4-BE49-F238E27FC236}">
                <a16:creationId xmlns:a16="http://schemas.microsoft.com/office/drawing/2014/main" id="{894B2F60-8085-1525-3928-7D32D261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6958" y="4259180"/>
            <a:ext cx="2971801" cy="1880938"/>
          </a:xfrm>
        </p:spPr>
        <p:txBody>
          <a:bodyPr>
            <a:normAutofit fontScale="90000"/>
          </a:bodyPr>
          <a:lstStyle/>
          <a:p>
            <a:r>
              <a:rPr lang="it-IT" sz="8800" dirty="0">
                <a:solidFill>
                  <a:schemeClr val="tx2">
                    <a:lumMod val="50000"/>
                  </a:schemeClr>
                </a:solidFill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AAA6239-6792-D296-FE6E-ECCA476A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Bariclip</a:t>
            </a:r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3200" b="1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Vertical Clip </a:t>
            </a:r>
            <a:r>
              <a:rPr lang="it-IT" sz="3200" b="1" i="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Gastroplasty</a:t>
            </a:r>
            <a:r>
              <a:rPr lang="it-IT" sz="3200" b="1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it-IT" sz="3200" b="1" i="0" dirty="0">
                <a:solidFill>
                  <a:srgbClr val="212121"/>
                </a:solidFill>
                <a:effectLst/>
                <a:latin typeface="Merriweather" panose="020F0502020204030204" pitchFamily="34" charset="0"/>
              </a:rPr>
            </a:br>
            <a:endParaRPr lang="it-IT" sz="3200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CB333152-EEB6-F97C-0269-C2A6E851A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427" y="1548554"/>
            <a:ext cx="10058400" cy="3760891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 r</a:t>
            </a:r>
            <a:r>
              <a:rPr lang="it-IT" sz="24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ealizzata in titanio e rivestita di silicone medicale. </a:t>
            </a:r>
          </a:p>
        </p:txBody>
      </p:sp>
      <p:pic>
        <p:nvPicPr>
          <p:cNvPr id="1028" name="Picture 4" descr="BariClip: The Brand-new Bariatric Clip for Weight-loss - Istanbul Bariatric  Center">
            <a:extLst>
              <a:ext uri="{FF2B5EF4-FFF2-40B4-BE49-F238E27FC236}">
                <a16:creationId xmlns:a16="http://schemas.microsoft.com/office/drawing/2014/main" id="{32DDB5B0-375F-CE4D-7466-63F6DC30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56" y="2108201"/>
            <a:ext cx="2310692" cy="18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B3A8E36-FE6D-F4AD-28A4-C167F2F74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7" y="2043307"/>
            <a:ext cx="4762500" cy="38862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FE2E697-FE1B-E24C-9119-CECB8A0BC42D}"/>
              </a:ext>
            </a:extLst>
          </p:cNvPr>
          <p:cNvSpPr txBox="1"/>
          <p:nvPr/>
        </p:nvSpPr>
        <p:spPr>
          <a:xfrm>
            <a:off x="5394960" y="4202958"/>
            <a:ext cx="610858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Clip posizionata parallelamente alla piccola curvatura gastrica</a:t>
            </a:r>
          </a:p>
          <a:p>
            <a:endParaRPr lang="it-IT" b="1" dirty="0"/>
          </a:p>
          <a:p>
            <a:pPr algn="ctr"/>
            <a:r>
              <a:rPr lang="it-IT" b="1" dirty="0"/>
              <a:t>Mima l’effetto della sleeve </a:t>
            </a:r>
            <a:r>
              <a:rPr lang="it-IT" b="1" dirty="0" err="1"/>
              <a:t>gastrectomy</a:t>
            </a:r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Reversibile</a:t>
            </a:r>
          </a:p>
        </p:txBody>
      </p:sp>
    </p:spTree>
    <p:extLst>
      <p:ext uri="{BB962C8B-B14F-4D97-AF65-F5344CB8AC3E}">
        <p14:creationId xmlns:p14="http://schemas.microsoft.com/office/powerpoint/2010/main" val="101418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E70A84-4246-F606-E848-FE8881CB3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69" y="4333869"/>
            <a:ext cx="4413262" cy="16739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olo 4">
            <a:extLst>
              <a:ext uri="{FF2B5EF4-FFF2-40B4-BE49-F238E27FC236}">
                <a16:creationId xmlns:a16="http://schemas.microsoft.com/office/drawing/2014/main" id="{B2314578-AC96-89DD-303B-2909C4188F12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Bariclip</a:t>
            </a:r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3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Clip </a:t>
            </a:r>
            <a:r>
              <a:rPr lang="it-IT" sz="3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Gastroplasty</a:t>
            </a:r>
            <a:r>
              <a:rPr lang="it-IT" sz="3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it-IT" sz="3200" dirty="0">
                <a:solidFill>
                  <a:srgbClr val="212121"/>
                </a:solidFill>
                <a:latin typeface="Merriweather" panose="020F0502020204030204" pitchFamily="34" charset="0"/>
              </a:rPr>
            </a:br>
            <a:endParaRPr lang="it-IT" sz="3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CC88E95-C4B1-967B-371F-5D9C9B4C1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15" y="2745018"/>
            <a:ext cx="5006741" cy="13679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D01D803-0CC9-F653-3BA0-B6D8CA342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35" y="865504"/>
            <a:ext cx="4392796" cy="15570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FDA13F7-85D8-5672-64A4-AB3251CDD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9" y="938314"/>
            <a:ext cx="4144875" cy="15980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1C6547A-A95A-2DC4-8CBB-4841C7F2C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89" y="4563997"/>
            <a:ext cx="4269600" cy="13679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8447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0DAC54-250D-355F-11F1-54D78774E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6" y="1011980"/>
            <a:ext cx="4983481" cy="1361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7F8B23E-5F91-6022-D5EE-4F333737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53422" y="1089751"/>
            <a:ext cx="4130899" cy="5845744"/>
          </a:xfrm>
          <a:prstGeom prst="rect">
            <a:avLst/>
          </a:prstGeom>
        </p:spPr>
      </p:pic>
      <p:sp>
        <p:nvSpPr>
          <p:cNvPr id="4" name="Titolo 4">
            <a:extLst>
              <a:ext uri="{FF2B5EF4-FFF2-40B4-BE49-F238E27FC236}">
                <a16:creationId xmlns:a16="http://schemas.microsoft.com/office/drawing/2014/main" id="{73E9C3A3-F3CA-30BD-63CB-8DE0993564E1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Bariclip</a:t>
            </a:r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3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Clip </a:t>
            </a:r>
            <a:r>
              <a:rPr lang="it-IT" sz="3200" dirty="0" err="1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Gastroplasty</a:t>
            </a:r>
            <a:r>
              <a:rPr lang="it-IT" sz="32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it-IT" sz="3200" dirty="0">
                <a:solidFill>
                  <a:srgbClr val="212121"/>
                </a:solidFill>
                <a:latin typeface="Merriweather" panose="020F0502020204030204" pitchFamily="34" charset="0"/>
              </a:rPr>
            </a:br>
            <a:endParaRPr lang="it-IT" sz="3200" dirty="0"/>
          </a:p>
        </p:txBody>
      </p:sp>
      <p:pic>
        <p:nvPicPr>
          <p:cNvPr id="1026" name="Picture 2" descr="Come fare per ridurre i sintomi del Reflusso gastroesofageo">
            <a:extLst>
              <a:ext uri="{FF2B5EF4-FFF2-40B4-BE49-F238E27FC236}">
                <a16:creationId xmlns:a16="http://schemas.microsoft.com/office/drawing/2014/main" id="{B18C3CEA-4B65-BAF6-A5CC-A8CB9C78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098964"/>
            <a:ext cx="3046397" cy="19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008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7">
            <a:extLst>
              <a:ext uri="{FF2B5EF4-FFF2-40B4-BE49-F238E27FC236}">
                <a16:creationId xmlns:a16="http://schemas.microsoft.com/office/drawing/2014/main" id="{A5CB7794-5AD5-9CAC-90E4-84C09C4A7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537" y="180341"/>
            <a:ext cx="2919502" cy="25009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B9E313-C322-2329-AD50-71E1CFB2C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218440"/>
            <a:ext cx="6388100" cy="24892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86E8BEE-DAD4-DFD7-E347-6A608BBF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" y="2947670"/>
            <a:ext cx="2434590" cy="315735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BF6478A-E6AB-7A01-BC33-DB08F1D94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237" y="3723640"/>
            <a:ext cx="4686300" cy="2514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AF7FC44-2465-784F-0287-E21E2594F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2641" y="2708973"/>
            <a:ext cx="2544446" cy="33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3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87C480A-42F5-4716-A32B-0A9530E1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52" y="2857502"/>
            <a:ext cx="3527696" cy="2488416"/>
          </a:xfrm>
          <a:prstGeom prst="rect">
            <a:avLst/>
          </a:prstGeom>
        </p:spPr>
      </p:pic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1C6AC9F0-0C11-96C5-CC36-279E388FB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425" y="2874011"/>
            <a:ext cx="3526844" cy="24553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36D6F9-2796-9E2B-9B4D-9562F3A40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731" y="2857502"/>
            <a:ext cx="2697479" cy="24553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8ED8F6C-2D06-F219-74F4-933032C2388F}"/>
              </a:ext>
            </a:extLst>
          </p:cNvPr>
          <p:cNvSpPr txBox="1"/>
          <p:nvPr/>
        </p:nvSpPr>
        <p:spPr>
          <a:xfrm>
            <a:off x="8675370" y="5501842"/>
            <a:ext cx="193835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dirty="0" err="1">
                <a:effectLst/>
                <a:latin typeface="STIX" pitchFamily="2" charset="2"/>
              </a:rPr>
              <a:t>Antrum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r>
              <a:rPr lang="it-IT" sz="1800" dirty="0" err="1">
                <a:effectLst/>
                <a:latin typeface="STIX" pitchFamily="2" charset="2"/>
              </a:rPr>
              <a:t>plication</a:t>
            </a:r>
            <a:r>
              <a:rPr lang="it-IT" sz="1800" dirty="0">
                <a:effectLst/>
                <a:latin typeface="STIX" pitchFamily="2" charset="2"/>
              </a:rPr>
              <a:t> 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ADEE53-AB7F-F199-D663-76DB9431D2AD}"/>
              </a:ext>
            </a:extLst>
          </p:cNvPr>
          <p:cNvSpPr txBox="1"/>
          <p:nvPr/>
        </p:nvSpPr>
        <p:spPr>
          <a:xfrm>
            <a:off x="4211954" y="5424897"/>
            <a:ext cx="364789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effectLst/>
                <a:latin typeface="STIX" pitchFamily="2" charset="2"/>
              </a:rPr>
              <a:t>Gastro-</a:t>
            </a:r>
            <a:r>
              <a:rPr lang="it-IT" sz="1400" dirty="0" err="1">
                <a:effectLst/>
                <a:latin typeface="STIX" pitchFamily="2" charset="2"/>
              </a:rPr>
              <a:t>gastric</a:t>
            </a:r>
            <a:r>
              <a:rPr lang="it-IT" sz="1400" dirty="0">
                <a:effectLst/>
                <a:latin typeface="STIX" pitchFamily="2" charset="2"/>
              </a:rPr>
              <a:t> </a:t>
            </a:r>
            <a:r>
              <a:rPr lang="it-IT" sz="1400" dirty="0" err="1">
                <a:effectLst/>
                <a:latin typeface="STIX" pitchFamily="2" charset="2"/>
              </a:rPr>
              <a:t>plication</a:t>
            </a:r>
            <a:r>
              <a:rPr lang="it-IT" sz="1400" dirty="0">
                <a:effectLst/>
                <a:latin typeface="STIX" pitchFamily="2" charset="2"/>
              </a:rPr>
              <a:t> </a:t>
            </a:r>
            <a:r>
              <a:rPr lang="it-IT" sz="1400" dirty="0" err="1">
                <a:effectLst/>
                <a:latin typeface="STIX" pitchFamily="2" charset="2"/>
              </a:rPr>
              <a:t>around</a:t>
            </a:r>
            <a:r>
              <a:rPr lang="it-IT" sz="1400" dirty="0">
                <a:effectLst/>
                <a:latin typeface="STIX" pitchFamily="2" charset="2"/>
              </a:rPr>
              <a:t> the </a:t>
            </a:r>
            <a:r>
              <a:rPr lang="it-IT" sz="1400" dirty="0" err="1">
                <a:effectLst/>
                <a:latin typeface="STIX" pitchFamily="2" charset="2"/>
              </a:rPr>
              <a:t>anterior</a:t>
            </a:r>
            <a:r>
              <a:rPr lang="it-IT" sz="1400" dirty="0">
                <a:effectLst/>
                <a:latin typeface="STIX" pitchFamily="2" charset="2"/>
              </a:rPr>
              <a:t> part of the </a:t>
            </a:r>
            <a:r>
              <a:rPr lang="it-IT" sz="1400" dirty="0" err="1">
                <a:effectLst/>
                <a:latin typeface="STIX" pitchFamily="2" charset="2"/>
              </a:rPr>
              <a:t>BariClip</a:t>
            </a:r>
            <a:r>
              <a:rPr lang="it-IT" sz="1400" dirty="0">
                <a:effectLst/>
                <a:latin typeface="STIX" pitchFamily="2" charset="2"/>
              </a:rPr>
              <a:t> 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4A5C3BC-33B6-66EF-4349-C7356C856CD9}"/>
              </a:ext>
            </a:extLst>
          </p:cNvPr>
          <p:cNvSpPr txBox="1"/>
          <p:nvPr/>
        </p:nvSpPr>
        <p:spPr>
          <a:xfrm>
            <a:off x="225425" y="5501842"/>
            <a:ext cx="3526844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effectLst/>
                <a:latin typeface="STIX" pitchFamily="2" charset="2"/>
              </a:rPr>
              <a:t>Gastro-gastro </a:t>
            </a:r>
            <a:r>
              <a:rPr lang="it-IT" sz="1400" dirty="0" err="1">
                <a:effectLst/>
                <a:latin typeface="STIX" pitchFamily="2" charset="2"/>
              </a:rPr>
              <a:t>sutures</a:t>
            </a:r>
            <a:r>
              <a:rPr lang="it-IT" sz="1400" dirty="0">
                <a:effectLst/>
                <a:latin typeface="STIX" pitchFamily="2" charset="2"/>
              </a:rPr>
              <a:t> </a:t>
            </a:r>
            <a:r>
              <a:rPr lang="it-IT" sz="1400" dirty="0" err="1">
                <a:effectLst/>
                <a:latin typeface="STIX" pitchFamily="2" charset="2"/>
              </a:rPr>
              <a:t>covering</a:t>
            </a:r>
            <a:r>
              <a:rPr lang="it-IT" sz="1400" dirty="0">
                <a:effectLst/>
                <a:latin typeface="STIX" pitchFamily="2" charset="2"/>
              </a:rPr>
              <a:t> the </a:t>
            </a:r>
            <a:r>
              <a:rPr lang="it-IT" sz="1400" dirty="0" err="1">
                <a:effectLst/>
                <a:latin typeface="STIX" pitchFamily="2" charset="2"/>
              </a:rPr>
              <a:t>anterior</a:t>
            </a:r>
            <a:r>
              <a:rPr lang="it-IT" sz="1400" dirty="0">
                <a:effectLst/>
                <a:latin typeface="STIX" pitchFamily="2" charset="2"/>
              </a:rPr>
              <a:t> silicon </a:t>
            </a:r>
            <a:r>
              <a:rPr lang="it-IT" sz="1400" dirty="0" err="1">
                <a:effectLst/>
                <a:latin typeface="STIX" pitchFamily="2" charset="2"/>
              </a:rPr>
              <a:t>portion</a:t>
            </a:r>
            <a:r>
              <a:rPr lang="it-IT" sz="1400" dirty="0">
                <a:effectLst/>
                <a:latin typeface="STIX" pitchFamily="2" charset="2"/>
              </a:rPr>
              <a:t> of the outlet of the </a:t>
            </a:r>
            <a:r>
              <a:rPr lang="it-IT" sz="1400" dirty="0" err="1">
                <a:effectLst/>
                <a:latin typeface="STIX" pitchFamily="2" charset="2"/>
              </a:rPr>
              <a:t>BariClip</a:t>
            </a:r>
            <a:r>
              <a:rPr lang="it-IT" sz="1400" dirty="0">
                <a:effectLst/>
                <a:latin typeface="STIX" pitchFamily="2" charset="2"/>
              </a:rPr>
              <a:t> </a:t>
            </a:r>
            <a:endParaRPr lang="it-IT" sz="1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87FF10-7D3F-76D7-9DA1-80D5CAD15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02" y="414020"/>
            <a:ext cx="6413500" cy="20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46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3417A01-C2C5-E876-E801-83040C67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87"/>
            <a:ext cx="7173796" cy="23555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1787E-FEA9-2651-D2CA-F4C95C6568CE}"/>
              </a:ext>
            </a:extLst>
          </p:cNvPr>
          <p:cNvSpPr txBox="1"/>
          <p:nvPr/>
        </p:nvSpPr>
        <p:spPr>
          <a:xfrm>
            <a:off x="39756" y="2961525"/>
            <a:ext cx="605624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b="0" i="0" dirty="0">
                <a:solidFill>
                  <a:srgbClr val="212121"/>
                </a:solidFill>
                <a:effectLst/>
              </a:rPr>
              <a:t>Database of SICOB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Italian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Registry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(2014 to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October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2024)</a:t>
            </a:r>
          </a:p>
          <a:p>
            <a:pPr algn="just"/>
            <a:endParaRPr lang="it-IT" b="0" i="0" dirty="0">
              <a:solidFill>
                <a:srgbClr val="212121"/>
              </a:solidFill>
              <a:effectLst/>
            </a:endParaRPr>
          </a:p>
          <a:p>
            <a:pPr algn="just"/>
            <a:r>
              <a:rPr lang="it-IT" b="1" i="0" dirty="0">
                <a:solidFill>
                  <a:srgbClr val="212121"/>
                </a:solidFill>
                <a:effectLst/>
              </a:rPr>
              <a:t>168.309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bariatric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dirty="0">
                <a:solidFill>
                  <a:srgbClr val="212121"/>
                </a:solidFill>
              </a:rPr>
              <a:t>.</a:t>
            </a:r>
            <a:endParaRPr lang="it-IT" b="0" i="0" dirty="0">
              <a:solidFill>
                <a:srgbClr val="212121"/>
              </a:solidFill>
              <a:effectLst/>
            </a:endParaRPr>
          </a:p>
          <a:p>
            <a:pPr algn="just"/>
            <a:r>
              <a:rPr lang="it-IT" b="1" i="0" dirty="0">
                <a:solidFill>
                  <a:srgbClr val="212121"/>
                </a:solidFill>
                <a:effectLst/>
              </a:rPr>
              <a:t>1086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(0.64%) </a:t>
            </a:r>
            <a:r>
              <a:rPr lang="it-IT" b="1" i="0" dirty="0" err="1">
                <a:solidFill>
                  <a:srgbClr val="212121"/>
                </a:solidFill>
                <a:effectLst/>
              </a:rPr>
              <a:t>Robotic</a:t>
            </a:r>
            <a:r>
              <a:rPr lang="it-IT" b="1" i="0" dirty="0">
                <a:solidFill>
                  <a:srgbClr val="212121"/>
                </a:solidFill>
                <a:effectLst/>
              </a:rPr>
              <a:t> </a:t>
            </a:r>
            <a:r>
              <a:rPr lang="it-IT" b="1" i="0" dirty="0" err="1">
                <a:solidFill>
                  <a:srgbClr val="212121"/>
                </a:solidFill>
                <a:effectLst/>
              </a:rPr>
              <a:t>approach</a:t>
            </a:r>
            <a:r>
              <a:rPr lang="it-IT" b="0" i="0" dirty="0">
                <a:solidFill>
                  <a:srgbClr val="212121"/>
                </a:solidFill>
                <a:effectLst/>
              </a:rPr>
              <a:t>. </a:t>
            </a:r>
          </a:p>
          <a:p>
            <a:pPr algn="just"/>
            <a:r>
              <a:rPr lang="it-IT" b="0" i="0" dirty="0" err="1">
                <a:solidFill>
                  <a:srgbClr val="212121"/>
                </a:solidFill>
                <a:effectLst/>
              </a:rPr>
              <a:t>Robotic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bariatric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increased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by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years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:</a:t>
            </a:r>
          </a:p>
          <a:p>
            <a:pPr algn="just"/>
            <a:r>
              <a:rPr lang="it-IT" b="1" i="0" dirty="0">
                <a:solidFill>
                  <a:srgbClr val="212121"/>
                </a:solidFill>
                <a:effectLst/>
              </a:rPr>
              <a:t>19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robotic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in 2014 to </a:t>
            </a:r>
            <a:r>
              <a:rPr lang="it-IT" b="1" i="0" dirty="0">
                <a:solidFill>
                  <a:srgbClr val="212121"/>
                </a:solidFill>
                <a:effectLst/>
              </a:rPr>
              <a:t>344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in the first 10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months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in 2024.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B4AE7A-E824-1C97-BA38-05F757D251F3}"/>
              </a:ext>
            </a:extLst>
          </p:cNvPr>
          <p:cNvSpPr txBox="1"/>
          <p:nvPr/>
        </p:nvSpPr>
        <p:spPr>
          <a:xfrm>
            <a:off x="6361044" y="2961525"/>
            <a:ext cx="519485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b="0" i="0" dirty="0">
                <a:solidFill>
                  <a:srgbClr val="212121"/>
                </a:solidFill>
                <a:effectLst/>
              </a:rPr>
              <a:t>Literature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reported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that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more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complex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such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as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revisional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bariatric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combined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with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hiatal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hernia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repair</a:t>
            </a:r>
            <a:r>
              <a:rPr lang="it-IT" b="0" i="0" dirty="0">
                <a:solidFill>
                  <a:srgbClr val="212121"/>
                </a:solidFill>
                <a:effectLst/>
              </a:rPr>
              <a:t>, and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complex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cases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,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including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superobese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patients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and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procedures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requiring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manual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anastomosis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are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promising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areas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for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validating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the use of </a:t>
            </a:r>
            <a:r>
              <a:rPr lang="it-IT" b="0" i="0" dirty="0" err="1">
                <a:solidFill>
                  <a:srgbClr val="212121"/>
                </a:solidFill>
                <a:effectLst/>
              </a:rPr>
              <a:t>robotic</a:t>
            </a:r>
            <a:r>
              <a:rPr lang="it-IT" b="0" i="0" dirty="0">
                <a:solidFill>
                  <a:srgbClr val="212121"/>
                </a:solidFill>
                <a:effectLst/>
              </a:rPr>
              <a:t> surgery. </a:t>
            </a:r>
          </a:p>
          <a:p>
            <a:endParaRPr lang="it-IT" b="0" i="0" dirty="0">
              <a:solidFill>
                <a:srgbClr val="212121"/>
              </a:solidFill>
              <a:effectLst/>
              <a:latin typeface="system-ui"/>
            </a:endParaRPr>
          </a:p>
        </p:txBody>
      </p:sp>
      <p:pic>
        <p:nvPicPr>
          <p:cNvPr id="6" name="Picture 4" descr="Botero o modigliani??">
            <a:extLst>
              <a:ext uri="{FF2B5EF4-FFF2-40B4-BE49-F238E27FC236}">
                <a16:creationId xmlns:a16="http://schemas.microsoft.com/office/drawing/2014/main" id="{7C668C09-635C-1BEB-BFF3-A9C981F6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391" y="383610"/>
            <a:ext cx="2634505" cy="188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8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01F148-517A-72FB-7070-AE719413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808" y="1841677"/>
            <a:ext cx="6668680" cy="267880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sz="5400" i="1" dirty="0">
                <a:effectLst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IL BARICLIP ROBOTICO: COME E PERCHÉ…</a:t>
            </a:r>
            <a:endParaRPr lang="it-IT" sz="5400" i="1" dirty="0"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60E44D2-B882-A774-0E86-4BEECAD6B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204" y="270689"/>
            <a:ext cx="1206500" cy="1676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E0E04F3-2E45-813F-9804-93EB758AF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0" y="2952507"/>
            <a:ext cx="2239574" cy="305179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B25F16C-37F9-214F-7264-5350E1DC5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502" y="4168766"/>
            <a:ext cx="1977202" cy="18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94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4E8DD1-4FCE-3130-E284-9CAE910CD025}"/>
              </a:ext>
            </a:extLst>
          </p:cNvPr>
          <p:cNvSpPr txBox="1"/>
          <p:nvPr/>
        </p:nvSpPr>
        <p:spPr>
          <a:xfrm>
            <a:off x="393345" y="2163372"/>
            <a:ext cx="8843419" cy="12997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62-year-old lady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BMI 37.7 kg/m2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dirty="0">
                <a:latin typeface="STIX" panose="02020603050405020304" pitchFamily="18" charset="0"/>
              </a:rPr>
              <a:t>L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ow-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quality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of life due to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her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obesity-related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comorbidities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,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including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hypertension</a:t>
            </a:r>
            <a:endParaRPr lang="it-IT" sz="1800" dirty="0">
              <a:highlight>
                <a:srgbClr val="FFFF00"/>
              </a:highlight>
            </a:endParaRPr>
          </a:p>
        </p:txBody>
      </p:sp>
      <p:pic>
        <p:nvPicPr>
          <p:cNvPr id="8" name="Picture 2" descr="Fernando Botero - Biografia dell'artista Colombiano">
            <a:extLst>
              <a:ext uri="{FF2B5EF4-FFF2-40B4-BE49-F238E27FC236}">
                <a16:creationId xmlns:a16="http://schemas.microsoft.com/office/drawing/2014/main" id="{74C8D264-4D64-5349-83AA-668FB9C9E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53" y="370798"/>
            <a:ext cx="1868570" cy="211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golo ripiegato 4">
            <a:extLst>
              <a:ext uri="{FF2B5EF4-FFF2-40B4-BE49-F238E27FC236}">
                <a16:creationId xmlns:a16="http://schemas.microsoft.com/office/drawing/2014/main" id="{9F5DC9EE-D513-79B6-EB04-99D1EE3E1BF0}"/>
              </a:ext>
            </a:extLst>
          </p:cNvPr>
          <p:cNvSpPr/>
          <p:nvPr/>
        </p:nvSpPr>
        <p:spPr>
          <a:xfrm>
            <a:off x="7029387" y="4103872"/>
            <a:ext cx="4868330" cy="1898847"/>
          </a:xfrm>
          <a:prstGeom prst="folded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>
              <a:solidFill>
                <a:schemeClr val="tx1"/>
              </a:solidFill>
              <a:latin typeface="STIX" panose="02020603050405020304" pitchFamily="18" charset="0"/>
            </a:endParaRPr>
          </a:p>
          <a:p>
            <a:r>
              <a:rPr lang="it-IT" dirty="0" err="1">
                <a:solidFill>
                  <a:schemeClr val="tx1"/>
                </a:solidFill>
                <a:latin typeface="STIX" panose="02020603050405020304" pitchFamily="18" charset="0"/>
              </a:rPr>
              <a:t>P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re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-operative work-up and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protocol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(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including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20 days of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ketogenic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diet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)</a:t>
            </a:r>
          </a:p>
          <a:p>
            <a:endParaRPr lang="it-IT" sz="1800" dirty="0">
              <a:solidFill>
                <a:schemeClr val="tx1"/>
              </a:solidFill>
              <a:effectLst/>
              <a:latin typeface="STIX" panose="02020603050405020304" pitchFamily="18" charset="0"/>
            </a:endParaRPr>
          </a:p>
          <a:p>
            <a:r>
              <a:rPr lang="it-IT" dirty="0" err="1">
                <a:solidFill>
                  <a:schemeClr val="tx1"/>
                </a:solidFill>
                <a:latin typeface="STIX" panose="02020603050405020304" pitchFamily="18" charset="0"/>
              </a:rPr>
              <a:t>I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ndication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for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restrictive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BS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was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 </a:t>
            </a:r>
            <a:r>
              <a:rPr lang="it-IT" sz="1800" dirty="0" err="1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given</a:t>
            </a:r>
            <a:r>
              <a:rPr lang="it-IT" sz="1800" dirty="0">
                <a:solidFill>
                  <a:schemeClr val="tx1"/>
                </a:solidFill>
                <a:effectLst/>
                <a:latin typeface="STIX" panose="02020603050405020304" pitchFamily="18" charset="0"/>
              </a:rPr>
              <a:t>.</a:t>
            </a:r>
            <a:endParaRPr lang="it-IT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52BA33-C3F3-4C5B-C077-6BB0CEF22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351351"/>
            <a:ext cx="2019300" cy="10033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FBB9CE-F3C3-1CA0-1493-46C50159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45" y="3866376"/>
            <a:ext cx="1715586" cy="18988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BB733B8-A58E-8E6E-4FDA-2A4669A2B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2" y="142056"/>
            <a:ext cx="6213595" cy="19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141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1989</TotalTime>
  <Words>483</Words>
  <Application>Microsoft Macintosh PowerPoint</Application>
  <PresentationFormat>Widescreen</PresentationFormat>
  <Paragraphs>53</Paragraphs>
  <Slides>15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Arial</vt:lpstr>
      <vt:lpstr>Calibri</vt:lpstr>
      <vt:lpstr>Google Sans</vt:lpstr>
      <vt:lpstr>Merriweather</vt:lpstr>
      <vt:lpstr>STIX</vt:lpstr>
      <vt:lpstr>system-ui</vt:lpstr>
      <vt:lpstr>Times New Roman</vt:lpstr>
      <vt:lpstr>Wingdings</vt:lpstr>
      <vt:lpstr>RetrospectVTI</vt:lpstr>
      <vt:lpstr>IL BARICLIP ROBOTICO: COME E PERCHÉ</vt:lpstr>
      <vt:lpstr>Bariclip (Vertical Clip Gastroplasty)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BARICLIP ROBOTICO: COME E PERCHÉ…</vt:lpstr>
      <vt:lpstr>Presentazione standard di PowerPoint</vt:lpstr>
      <vt:lpstr>Presentazione standard di PowerPoint</vt:lpstr>
      <vt:lpstr>RISULTATI</vt:lpstr>
      <vt:lpstr>Presentazione standard di PowerPoint</vt:lpstr>
      <vt:lpstr>Presentazione standard di PowerPoint</vt:lpstr>
      <vt:lpstr>CONCLUSIONI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Microsoft Office User</cp:lastModifiedBy>
  <cp:revision>25</cp:revision>
  <dcterms:created xsi:type="dcterms:W3CDTF">2022-02-27T17:36:31Z</dcterms:created>
  <dcterms:modified xsi:type="dcterms:W3CDTF">2025-10-26T13:21:20Z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